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Montserrat SemiBold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Poppins"/>
      <p:regular r:id="rId33"/>
      <p:bold r:id="rId34"/>
      <p:italic r:id="rId35"/>
      <p:boldItalic r:id="rId36"/>
    </p:embeddedFont>
    <p:embeddedFont>
      <p:font typeface="Montserrat Light"/>
      <p:regular r:id="rId37"/>
      <p:bold r:id="rId38"/>
      <p:italic r:id="rId39"/>
      <p:boldItalic r:id="rId40"/>
    </p:embeddedFont>
    <p:embeddedFont>
      <p:font typeface="Poppins Medium"/>
      <p:regular r:id="rId41"/>
      <p:bold r:id="rId42"/>
      <p:italic r:id="rId43"/>
      <p:boldItalic r:id="rId44"/>
    </p:embeddedFont>
    <p:embeddedFont>
      <p:font typeface="Spectral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9" roundtripDataSignature="AMtx7mjiObNdWI1M2euuwljefO8hnaNj3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B4FD860-3058-4298-A4DD-8A3103B5A6B4}">
  <a:tblStyle styleId="{7B4FD860-3058-4298-A4DD-8A3103B5A6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Light-boldItalic.fntdata"/><Relationship Id="rId42" Type="http://schemas.openxmlformats.org/officeDocument/2006/relationships/font" Target="fonts/PoppinsMedium-bold.fntdata"/><Relationship Id="rId41" Type="http://schemas.openxmlformats.org/officeDocument/2006/relationships/font" Target="fonts/PoppinsMedium-regular.fntdata"/><Relationship Id="rId44" Type="http://schemas.openxmlformats.org/officeDocument/2006/relationships/font" Target="fonts/PoppinsMedium-boldItalic.fntdata"/><Relationship Id="rId43" Type="http://schemas.openxmlformats.org/officeDocument/2006/relationships/font" Target="fonts/PoppinsMedium-italic.fntdata"/><Relationship Id="rId46" Type="http://schemas.openxmlformats.org/officeDocument/2006/relationships/font" Target="fonts/Spectral-bold.fntdata"/><Relationship Id="rId45" Type="http://schemas.openxmlformats.org/officeDocument/2006/relationships/font" Target="fonts/Spectral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Spectral-boldItalic.fntdata"/><Relationship Id="rId47" Type="http://schemas.openxmlformats.org/officeDocument/2006/relationships/font" Target="fonts/Spectral-italic.fntdata"/><Relationship Id="rId49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33" Type="http://schemas.openxmlformats.org/officeDocument/2006/relationships/font" Target="fonts/Poppins-regular.fntdata"/><Relationship Id="rId32" Type="http://schemas.openxmlformats.org/officeDocument/2006/relationships/font" Target="fonts/Montserrat-boldItalic.fntdata"/><Relationship Id="rId35" Type="http://schemas.openxmlformats.org/officeDocument/2006/relationships/font" Target="fonts/Poppins-italic.fntdata"/><Relationship Id="rId34" Type="http://schemas.openxmlformats.org/officeDocument/2006/relationships/font" Target="fonts/Poppins-bold.fntdata"/><Relationship Id="rId37" Type="http://schemas.openxmlformats.org/officeDocument/2006/relationships/font" Target="fonts/MontserratLight-regular.fntdata"/><Relationship Id="rId36" Type="http://schemas.openxmlformats.org/officeDocument/2006/relationships/font" Target="fonts/Poppins-boldItalic.fntdata"/><Relationship Id="rId39" Type="http://schemas.openxmlformats.org/officeDocument/2006/relationships/font" Target="fonts/MontserratLight-italic.fntdata"/><Relationship Id="rId38" Type="http://schemas.openxmlformats.org/officeDocument/2006/relationships/font" Target="fonts/MontserratLight-bold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font" Target="fonts/MontserratSemiBold-bold.fntdata"/><Relationship Id="rId25" Type="http://schemas.openxmlformats.org/officeDocument/2006/relationships/font" Target="fonts/MontserratSemiBold-regular.fntdata"/><Relationship Id="rId28" Type="http://schemas.openxmlformats.org/officeDocument/2006/relationships/font" Target="fonts/MontserratSemiBold-boldItalic.fntdata"/><Relationship Id="rId27" Type="http://schemas.openxmlformats.org/officeDocument/2006/relationships/font" Target="fonts/MontserratSemiBold-italic.fntdata"/><Relationship Id="rId29" Type="http://schemas.openxmlformats.org/officeDocument/2006/relationships/font" Target="fonts/Montserrat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2.png>
</file>

<file path=ppt/media/image13.jpg>
</file>

<file path=ppt/media/image14.jpg>
</file>

<file path=ppt/media/image16.png>
</file>

<file path=ppt/media/image17.jpg>
</file>

<file path=ppt/media/image18.png>
</file>

<file path=ppt/media/image19.png>
</file>

<file path=ppt/media/image2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c5d3bab1ff_0_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c5d3bab1f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c5d3bab1ff_0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2c5d3bab1f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c5d3bab1ff_0_1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2c5d3bab1f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c5d3bab1ff_0_1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2c5d3bab1f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c5d3bab1ff_0_1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2c5d3bab1ff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c5d3bab1ff_0_1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2c5d3bab1ff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c3911a11e4_1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2c3911a11e4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c393f7588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2c393f7588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393f75881_1_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g2c393f75881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c393f75881_1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g2c393f75881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393f75881_1_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2c393f75881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c393f75881_1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g2c393f75881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c3911a11e4_1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2c3911a11e4_1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c3911a11e4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2c3911a11e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c5d3bab1ff_0_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2c5d3bab1f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c5d3bab1ff_0_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2c5d3bab1f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4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5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5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5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5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showMasterSp="0">
  <p:cSld name="Blank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1"/>
          <p:cNvSpPr txBox="1"/>
          <p:nvPr>
            <p:ph idx="11" type="ftr"/>
          </p:nvPr>
        </p:nvSpPr>
        <p:spPr>
          <a:xfrm>
            <a:off x="781336" y="4879869"/>
            <a:ext cx="959400" cy="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5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51"/>
          <p:cNvSpPr txBox="1"/>
          <p:nvPr>
            <p:ph idx="12" type="sldNum"/>
          </p:nvPr>
        </p:nvSpPr>
        <p:spPr>
          <a:xfrm>
            <a:off x="8529359" y="4886332"/>
            <a:ext cx="142800" cy="1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5" name="Google Shape;25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" name="Google Shape;28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5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5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jpg"/><Relationship Id="rId4" Type="http://schemas.openxmlformats.org/officeDocument/2006/relationships/image" Target="../media/image18.png"/><Relationship Id="rId5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hyperlink" Target="https://forms.gle/2rap7ToKqx4ipYRq7" TargetMode="External"/><Relationship Id="rId5" Type="http://schemas.openxmlformats.org/officeDocument/2006/relationships/hyperlink" Target="https://forms.gle/DZCPvPpzPrEULUhW9" TargetMode="External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hyperlink" Target="http://www.hyperiondev.com/support" TargetMode="External"/><Relationship Id="rId5" Type="http://schemas.openxmlformats.org/officeDocument/2006/relationships/hyperlink" Target="http://www.hyperiondev.com/safeguardreporting" TargetMode="External"/><Relationship Id="rId6" Type="http://schemas.openxmlformats.org/officeDocument/2006/relationships/hyperlink" Target="https://hyperionde.wufoo.com/forms/zsgv4m40ui4i0g/" TargetMode="External"/><Relationship Id="rId7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hyperlink" Target="http://www.hyperiondev.com" TargetMode="External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hyperlink" Target="http://www.hyperiondev.com" TargetMode="External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 txBox="1"/>
          <p:nvPr/>
        </p:nvSpPr>
        <p:spPr>
          <a:xfrm>
            <a:off x="2854350" y="997375"/>
            <a:ext cx="3000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-GB" sz="2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SESSION NAME HERE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0000" y="2817800"/>
            <a:ext cx="3388225" cy="161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"/>
          <p:cNvPicPr preferRelativeResize="0"/>
          <p:nvPr/>
        </p:nvPicPr>
        <p:blipFill rotWithShape="1">
          <a:blip r:embed="rId5">
            <a:alphaModFix/>
          </a:blip>
          <a:srcRect b="0" l="0" r="0" t="30099"/>
          <a:stretch/>
        </p:blipFill>
        <p:spPr>
          <a:xfrm>
            <a:off x="4454875" y="84250"/>
            <a:ext cx="4359851" cy="10548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"/>
          <p:cNvSpPr txBox="1"/>
          <p:nvPr/>
        </p:nvSpPr>
        <p:spPr>
          <a:xfrm>
            <a:off x="0" y="1613725"/>
            <a:ext cx="9144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GB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BOOLEAN EXPRESSIONS, SIMPLE CONDITIONALS</a:t>
            </a:r>
            <a:endParaRPr b="1" i="0" sz="3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c5d3bab1ff_0_84"/>
          <p:cNvSpPr/>
          <p:nvPr/>
        </p:nvSpPr>
        <p:spPr>
          <a:xfrm>
            <a:off x="834450" y="2954775"/>
            <a:ext cx="2558100" cy="151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2c5d3bab1ff_0_84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Google Shape;164;g2c5d3bab1ff_0_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" name="Google Shape;165;g2c5d3bab1ff_0_84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66" name="Google Shape;166;g2c5d3bab1ff_0_8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7" name="Google Shape;167;g2c5d3bab1ff_0_84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8" name="Google Shape;168;g2c5d3bab1ff_0_84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Relational Operators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g2c5d3bab1ff_0_84"/>
          <p:cNvSpPr txBox="1"/>
          <p:nvPr/>
        </p:nvSpPr>
        <p:spPr>
          <a:xfrm>
            <a:off x="1559475" y="3529325"/>
            <a:ext cx="5883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70" name="Google Shape;170;g2c5d3bab1ff_0_84"/>
          <p:cNvSpPr txBox="1"/>
          <p:nvPr/>
        </p:nvSpPr>
        <p:spPr>
          <a:xfrm>
            <a:off x="748850" y="1061825"/>
            <a:ext cx="7843500" cy="35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heightOfPerson &gt; 6.3 (evaluates to </a:t>
            </a:r>
            <a:r>
              <a:rPr b="1" lang="en-GB" sz="16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b="1"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when the variable heightOfPerson of type double holds a value greater than 6.3, and evaluates to </a:t>
            </a:r>
            <a:r>
              <a:rPr b="1" lang="en-GB" sz="1600">
                <a:solidFill>
                  <a:schemeClr val="dk2"/>
                </a:solidFill>
                <a:highlight>
                  <a:srgbClr val="FF0000"/>
                </a:highlight>
                <a:latin typeface="Montserrat"/>
                <a:ea typeface="Montserrat"/>
                <a:cs typeface="Montserrat"/>
                <a:sym typeface="Montserrat"/>
              </a:rPr>
              <a:t>false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otherwise)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examScore &lt;= 91 (evaluates to </a:t>
            </a:r>
            <a:r>
              <a:rPr b="1" lang="en-GB" sz="16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when the variable examScore of type int holds a value less than or equal to 91, and evaluates to </a:t>
            </a:r>
            <a:r>
              <a:rPr b="1" lang="en-GB" sz="1600">
                <a:solidFill>
                  <a:schemeClr val="dk2"/>
                </a:solidFill>
                <a:highlight>
                  <a:srgbClr val="FF0000"/>
                </a:highlight>
                <a:latin typeface="Montserrat"/>
                <a:ea typeface="Montserrat"/>
                <a:cs typeface="Montserrat"/>
                <a:sym typeface="Montserrat"/>
              </a:rPr>
              <a:t>false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otherwise)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grade != ’A’ (evaluates to </a:t>
            </a:r>
            <a:r>
              <a:rPr b="1" lang="en-GB" sz="16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when the variable grade of type char holds a character other than the capital letter ’A’, and evaluates to </a:t>
            </a:r>
            <a:r>
              <a:rPr b="1" lang="en-GB" sz="1600">
                <a:solidFill>
                  <a:schemeClr val="dk2"/>
                </a:solidFill>
                <a:highlight>
                  <a:srgbClr val="FF0000"/>
                </a:highlight>
                <a:latin typeface="Montserrat"/>
                <a:ea typeface="Montserrat"/>
                <a:cs typeface="Montserrat"/>
                <a:sym typeface="Montserrat"/>
              </a:rPr>
              <a:t>false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otherwise)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statusFlag == true (evaluates to </a:t>
            </a:r>
            <a:r>
              <a:rPr b="1" lang="en-GB" sz="16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when the variable statusFlag of type boolean holds the value </a:t>
            </a:r>
            <a:r>
              <a:rPr b="1" lang="en-GB" sz="16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and evaluates to </a:t>
            </a:r>
            <a:r>
              <a:rPr b="1" lang="en-GB" sz="1600">
                <a:solidFill>
                  <a:schemeClr val="dk2"/>
                </a:solidFill>
                <a:highlight>
                  <a:srgbClr val="FF0000"/>
                </a:highlight>
                <a:latin typeface="Montserrat"/>
                <a:ea typeface="Montserrat"/>
                <a:cs typeface="Montserrat"/>
                <a:sym typeface="Montserrat"/>
              </a:rPr>
              <a:t>false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otherwise)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time1 &lt; time2 (assuming time1 and time2 are both of type int, evaluates to </a:t>
            </a:r>
            <a:r>
              <a:rPr b="1" lang="en-GB" sz="16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when the value stored in time1 is less than the value stored in time2, and evaluates to </a:t>
            </a:r>
            <a:r>
              <a:rPr b="1" lang="en-GB" sz="1600">
                <a:solidFill>
                  <a:schemeClr val="dk2"/>
                </a:solidFill>
                <a:highlight>
                  <a:srgbClr val="FF0000"/>
                </a:highlight>
                <a:latin typeface="Montserrat"/>
                <a:ea typeface="Montserrat"/>
                <a:cs typeface="Montserrat"/>
                <a:sym typeface="Montserrat"/>
              </a:rPr>
              <a:t>false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otherwise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c5d3bab1ff_0_99"/>
          <p:cNvSpPr/>
          <p:nvPr/>
        </p:nvSpPr>
        <p:spPr>
          <a:xfrm>
            <a:off x="834450" y="2954775"/>
            <a:ext cx="2558100" cy="151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2c5d3bab1ff_0_99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7" name="Google Shape;177;g2c5d3bab1ff_0_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" name="Google Shape;178;g2c5d3bab1ff_0_99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79" name="Google Shape;179;g2c5d3bab1ff_0_9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0" name="Google Shape;180;g2c5d3bab1ff_0_99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" name="Google Shape;181;g2c5d3bab1ff_0_99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Logical </a:t>
            </a: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Operators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g2c5d3bab1ff_0_99"/>
          <p:cNvSpPr txBox="1"/>
          <p:nvPr/>
        </p:nvSpPr>
        <p:spPr>
          <a:xfrm>
            <a:off x="1386650" y="1741575"/>
            <a:ext cx="6567900" cy="12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The logical operators also produce values of type boolean; however, unlike relational operators, logical 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operators also must have 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perands of type boolean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" name="Google Shape;183;g2c5d3bab1ff_0_99"/>
          <p:cNvSpPr txBox="1"/>
          <p:nvPr/>
        </p:nvSpPr>
        <p:spPr>
          <a:xfrm>
            <a:off x="1559475" y="3529325"/>
            <a:ext cx="5883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4" name="Google Shape;184;g2c5d3bab1ff_0_99"/>
          <p:cNvSpPr txBox="1"/>
          <p:nvPr/>
        </p:nvSpPr>
        <p:spPr>
          <a:xfrm>
            <a:off x="748850" y="96997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Logical operators – 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the operands need to be of type boolean, and the resultant expression evaluates to a boolean value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c5d3bab1ff_0_122"/>
          <p:cNvSpPr/>
          <p:nvPr/>
        </p:nvSpPr>
        <p:spPr>
          <a:xfrm>
            <a:off x="834450" y="2954775"/>
            <a:ext cx="2558100" cy="151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2c5d3bab1ff_0_122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1" name="Google Shape;191;g2c5d3bab1ff_0_1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" name="Google Shape;192;g2c5d3bab1ff_0_12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93" name="Google Shape;193;g2c5d3bab1ff_0_12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4" name="Google Shape;194;g2c5d3bab1ff_0_122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5" name="Google Shape;195;g2c5d3bab1ff_0_122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Logical Operators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" name="Google Shape;196;g2c5d3bab1ff_0_122"/>
          <p:cNvSpPr txBox="1"/>
          <p:nvPr/>
        </p:nvSpPr>
        <p:spPr>
          <a:xfrm>
            <a:off x="1559475" y="3529325"/>
            <a:ext cx="5883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97" name="Google Shape;197;g2c5d3bab1ff_0_122"/>
          <p:cNvSpPr txBox="1"/>
          <p:nvPr/>
        </p:nvSpPr>
        <p:spPr>
          <a:xfrm>
            <a:off x="748850" y="1272200"/>
            <a:ext cx="7843500" cy="18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|| (or)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&amp;&amp; (and)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! (not)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^ (exclusive or, also called xor)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These are binary operators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c5d3bab1ff_0_138"/>
          <p:cNvSpPr/>
          <p:nvPr/>
        </p:nvSpPr>
        <p:spPr>
          <a:xfrm>
            <a:off x="834450" y="2954775"/>
            <a:ext cx="2558100" cy="151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2c5d3bab1ff_0_138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4" name="Google Shape;204;g2c5d3bab1ff_0_1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5" name="Google Shape;205;g2c5d3bab1ff_0_13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06" name="Google Shape;206;g2c5d3bab1ff_0_13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g2c5d3bab1ff_0_138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g2c5d3bab1ff_0_138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Logical Operators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g2c5d3bab1ff_0_138"/>
          <p:cNvSpPr txBox="1"/>
          <p:nvPr/>
        </p:nvSpPr>
        <p:spPr>
          <a:xfrm>
            <a:off x="1559475" y="3529325"/>
            <a:ext cx="5883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0" name="Google Shape;210;g2c5d3bab1ff_0_138"/>
          <p:cNvSpPr txBox="1"/>
          <p:nvPr/>
        </p:nvSpPr>
        <p:spPr>
          <a:xfrm>
            <a:off x="748850" y="1272200"/>
            <a:ext cx="7843500" cy="274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X or Y -- </a:t>
            </a:r>
            <a:r>
              <a:rPr b="1" lang="en-GB" sz="18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if either X is </a:t>
            </a:r>
            <a:r>
              <a:rPr b="1" lang="en-GB" sz="18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or Y is </a:t>
            </a:r>
            <a:r>
              <a:rPr b="1" lang="en-GB" sz="18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or 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both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X and Y -- </a:t>
            </a:r>
            <a:r>
              <a:rPr b="1" lang="en-GB" sz="18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only if both X and Y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are </a:t>
            </a:r>
            <a:r>
              <a:rPr b="1" lang="en-GB" sz="18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not X -- 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returns the opposite of X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X xor Y -- </a:t>
            </a:r>
            <a:r>
              <a:rPr b="1" lang="en-GB" sz="18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only when X is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8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 Y is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800">
                <a:solidFill>
                  <a:schemeClr val="dk2"/>
                </a:solidFill>
                <a:highlight>
                  <a:srgbClr val="FF0000"/>
                </a:highlight>
                <a:latin typeface="Montserrat"/>
                <a:ea typeface="Montserrat"/>
                <a:cs typeface="Montserrat"/>
                <a:sym typeface="Montserrat"/>
              </a:rPr>
              <a:t>false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or when Y is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800">
                <a:solidFill>
                  <a:schemeClr val="dk2"/>
                </a:solidFill>
                <a:highlight>
                  <a:srgbClr val="00FF00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 X is </a:t>
            </a:r>
            <a:r>
              <a:rPr b="1" lang="en-GB" sz="1800">
                <a:solidFill>
                  <a:schemeClr val="dk2"/>
                </a:solidFill>
                <a:highlight>
                  <a:srgbClr val="FF0000"/>
                </a:highlight>
                <a:latin typeface="Montserrat"/>
                <a:ea typeface="Montserrat"/>
                <a:cs typeface="Montserrat"/>
                <a:sym typeface="Montserrat"/>
              </a:rPr>
              <a:t>false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;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800">
                <a:solidFill>
                  <a:schemeClr val="dk2"/>
                </a:solidFill>
                <a:highlight>
                  <a:srgbClr val="FF0000"/>
                </a:highlight>
                <a:latin typeface="Montserrat"/>
                <a:ea typeface="Montserrat"/>
                <a:cs typeface="Montserrat"/>
                <a:sym typeface="Montserrat"/>
              </a:rPr>
              <a:t>false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if X and Y are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the same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c5d3bab1ff_0_150"/>
          <p:cNvSpPr/>
          <p:nvPr/>
        </p:nvSpPr>
        <p:spPr>
          <a:xfrm>
            <a:off x="834450" y="2954775"/>
            <a:ext cx="2558100" cy="151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2c5d3bab1ff_0_150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7" name="Google Shape;217;g2c5d3bab1ff_0_1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" name="Google Shape;218;g2c5d3bab1ff_0_150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19" name="Google Shape;219;g2c5d3bab1ff_0_15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g2c5d3bab1ff_0_150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1" name="Google Shape;221;g2c5d3bab1ff_0_150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Truth Tables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" name="Google Shape;222;g2c5d3bab1ff_0_150"/>
          <p:cNvSpPr txBox="1"/>
          <p:nvPr/>
        </p:nvSpPr>
        <p:spPr>
          <a:xfrm>
            <a:off x="1559475" y="3529325"/>
            <a:ext cx="5883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graphicFrame>
        <p:nvGraphicFramePr>
          <p:cNvPr id="223" name="Google Shape;223;g2c5d3bab1ff_0_150"/>
          <p:cNvGraphicFramePr/>
          <p:nvPr/>
        </p:nvGraphicFramePr>
        <p:xfrm>
          <a:off x="1051100" y="158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{7B4FD860-3058-4298-A4DD-8A3103B5A6B4}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AND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XOR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chemeClr val="accent5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F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00FF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00FF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c5d3bab1ff_0_168"/>
          <p:cNvSpPr/>
          <p:nvPr/>
        </p:nvSpPr>
        <p:spPr>
          <a:xfrm>
            <a:off x="834450" y="2954775"/>
            <a:ext cx="2558100" cy="151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2c5d3bab1ff_0_168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0" name="Google Shape;230;g2c5d3bab1ff_0_1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1" name="Google Shape;231;g2c5d3bab1ff_0_16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32" name="Google Shape;232;g2c5d3bab1ff_0_16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3" name="Google Shape;233;g2c5d3bab1ff_0_168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4" name="Google Shape;234;g2c5d3bab1ff_0_168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Truth Tables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g2c5d3bab1ff_0_168"/>
          <p:cNvSpPr txBox="1"/>
          <p:nvPr/>
        </p:nvSpPr>
        <p:spPr>
          <a:xfrm>
            <a:off x="1559475" y="3529325"/>
            <a:ext cx="5883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graphicFrame>
        <p:nvGraphicFramePr>
          <p:cNvPr id="236" name="Google Shape;236;g2c5d3bab1ff_0_168"/>
          <p:cNvGraphicFramePr/>
          <p:nvPr/>
        </p:nvGraphicFramePr>
        <p:xfrm>
          <a:off x="3124200" y="158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{7B4FD860-3058-4298-A4DD-8A3103B5A6B4}</a:tableStyleId>
              </a:tblPr>
              <a:tblGrid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NOT A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00FF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00FF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R cap="flat" cmpd="sng" w="762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g2c3911a11e4_1_5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42" name="Google Shape;242;g2c3911a11e4_1_5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3" name="Google Shape;243;g2c3911a11e4_1_52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4" name="Google Shape;244;g2c3911a11e4_1_52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Examples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5" name="Google Shape;245;g2c3911a11e4_1_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g2c3911a11e4_1_52"/>
          <p:cNvSpPr txBox="1"/>
          <p:nvPr/>
        </p:nvSpPr>
        <p:spPr>
          <a:xfrm>
            <a:off x="748825" y="1002175"/>
            <a:ext cx="7843500" cy="3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Let x = 10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(x &gt;= 1) &amp;&amp; (x &lt;= 100) &amp;&amp; (x % 2 == 0)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(x == 5) || ((x &gt; 10) &amp;&amp; (x &lt; 0))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69" y="0"/>
            <a:ext cx="912646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5"/>
          <p:cNvSpPr txBox="1"/>
          <p:nvPr/>
        </p:nvSpPr>
        <p:spPr>
          <a:xfrm>
            <a:off x="6045030" y="194625"/>
            <a:ext cx="4862400" cy="103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en-GB" sz="34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Thank you </a:t>
            </a:r>
            <a:endParaRPr b="1" i="0" sz="34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en-GB" sz="34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joining us</a:t>
            </a:r>
            <a:endParaRPr b="1" i="0" sz="34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4" name="Google Shape;254;p45"/>
          <p:cNvSpPr txBox="1"/>
          <p:nvPr/>
        </p:nvSpPr>
        <p:spPr>
          <a:xfrm>
            <a:off x="3998775" y="1745750"/>
            <a:ext cx="5256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Take regular breaks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Stay hydrated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Avoid prolonged screen time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Practice good posture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Get regular exercise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255" name="Google Shape;255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94075" y="326275"/>
            <a:ext cx="2176748" cy="427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5"/>
          <p:cNvSpPr txBox="1"/>
          <p:nvPr/>
        </p:nvSpPr>
        <p:spPr>
          <a:xfrm>
            <a:off x="3808475" y="3869750"/>
            <a:ext cx="4435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1" lang="en-GB" sz="1600" u="none" cap="none" strike="noStrike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“With great power comes great responsibility”</a:t>
            </a:r>
            <a:endParaRPr b="1" i="1" sz="1600" u="none" cap="none" strike="noStrike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257" name="Google Shape;257;p45"/>
          <p:cNvCxnSpPr/>
          <p:nvPr/>
        </p:nvCxnSpPr>
        <p:spPr>
          <a:xfrm>
            <a:off x="3603775" y="4277925"/>
            <a:ext cx="4435800" cy="8100"/>
          </a:xfrm>
          <a:prstGeom prst="straightConnector1">
            <a:avLst/>
          </a:prstGeom>
          <a:noFill/>
          <a:ln cap="flat" cmpd="sng" w="9525">
            <a:solidFill>
              <a:srgbClr val="C4A54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g2c393f75881_2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12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2c393f75881_2_0"/>
          <p:cNvSpPr txBox="1"/>
          <p:nvPr/>
        </p:nvSpPr>
        <p:spPr>
          <a:xfrm>
            <a:off x="740650" y="1313213"/>
            <a:ext cx="7481100" cy="8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Questions and Answers</a:t>
            </a:r>
            <a:endParaRPr b="1" i="0" sz="3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g2c393f75881_2_0"/>
          <p:cNvSpPr txBox="1"/>
          <p:nvPr/>
        </p:nvSpPr>
        <p:spPr>
          <a:xfrm>
            <a:off x="1696250" y="2194350"/>
            <a:ext cx="54390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Questions around </a:t>
            </a:r>
            <a:r>
              <a:rPr lang="en-GB" sz="15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boolean expressions and simple conditionals</a:t>
            </a:r>
            <a:endParaRPr b="0" i="0" sz="15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g2c393f75881_1_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818" y="0"/>
            <a:ext cx="91508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g2c393f75881_1_84"/>
          <p:cNvSpPr txBox="1"/>
          <p:nvPr/>
        </p:nvSpPr>
        <p:spPr>
          <a:xfrm>
            <a:off x="839925" y="518175"/>
            <a:ext cx="64737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GB" sz="2000" u="none" cap="none" strike="noStrike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Foundational Sessions Housekeeping</a:t>
            </a:r>
            <a:endParaRPr b="1" i="0" sz="2000" u="none" cap="none" strike="noStrike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g2c393f75881_1_84"/>
          <p:cNvSpPr/>
          <p:nvPr/>
        </p:nvSpPr>
        <p:spPr>
          <a:xfrm rot="5400000">
            <a:off x="4384498" y="-4384501"/>
            <a:ext cx="3750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0" name="Google Shape;70;g2c393f75881_1_84"/>
          <p:cNvCxnSpPr/>
          <p:nvPr/>
        </p:nvCxnSpPr>
        <p:spPr>
          <a:xfrm flipH="1" rot="10800000">
            <a:off x="839921" y="980858"/>
            <a:ext cx="7383600" cy="3240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g2c393f75881_1_84"/>
          <p:cNvSpPr txBox="1"/>
          <p:nvPr/>
        </p:nvSpPr>
        <p:spPr>
          <a:xfrm>
            <a:off x="746993" y="1013242"/>
            <a:ext cx="76500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b="0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use of disrespectful language is prohibited in the questions, this is a supportive, learning environment for all - please engage accordingly. </a:t>
            </a:r>
            <a:r>
              <a:rPr b="1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(FBV: Mutual Respect.)</a:t>
            </a:r>
            <a:endParaRPr b="1" i="0" sz="1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b="0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 question is daft or silly - </a:t>
            </a:r>
            <a:r>
              <a:rPr b="1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ask them! </a:t>
            </a:r>
            <a:endParaRPr b="1" i="0" sz="1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b="0" i="0" lang="en-GB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There are </a:t>
            </a:r>
            <a:r>
              <a:rPr b="1" i="0" lang="en-GB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Q&amp;A sessions</a:t>
            </a:r>
            <a:r>
              <a:rPr b="0" i="0" lang="en-GB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midway and at the end of the session, should you wish to ask any follow-up questions. Moderators are going to be answering questions as the session progresses as well.</a:t>
            </a:r>
            <a:endParaRPr b="0" i="0" sz="1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b="0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If you have any questions outside of this lecture, or that are not answered during this lecture, please do submit these for upcoming Open Classes. You can submit these questions here: </a:t>
            </a:r>
            <a:endParaRPr b="0" i="0" sz="1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SE Open Class Questions</a:t>
            </a:r>
            <a:r>
              <a:rPr b="1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en-GB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1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en-GB" sz="1500" u="sng" cap="none" strike="noStrike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DS Open Class Questions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2" name="Google Shape;72;g2c393f75881_1_8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50567" y="4850933"/>
            <a:ext cx="890168" cy="174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g2c393f75881_1_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818" y="0"/>
            <a:ext cx="91508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g2c393f75881_1_93"/>
          <p:cNvSpPr txBox="1"/>
          <p:nvPr/>
        </p:nvSpPr>
        <p:spPr>
          <a:xfrm>
            <a:off x="839925" y="518175"/>
            <a:ext cx="73836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GB" sz="2000" u="none" cap="none" strike="noStrike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Foundational Sessions Housekeeping </a:t>
            </a:r>
            <a:r>
              <a:rPr b="0" i="0" lang="en-GB" sz="2000" u="none" cap="none" strike="noStrike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cont. </a:t>
            </a:r>
            <a:endParaRPr b="0" i="0" sz="2000" u="none" cap="none" strike="noStrike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g2c393f75881_1_93"/>
          <p:cNvSpPr/>
          <p:nvPr/>
        </p:nvSpPr>
        <p:spPr>
          <a:xfrm rot="5400000">
            <a:off x="4384498" y="-4384501"/>
            <a:ext cx="3750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" name="Google Shape;80;g2c393f75881_1_93"/>
          <p:cNvCxnSpPr/>
          <p:nvPr/>
        </p:nvCxnSpPr>
        <p:spPr>
          <a:xfrm flipH="1" rot="10800000">
            <a:off x="839921" y="980858"/>
            <a:ext cx="7383600" cy="3240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g2c393f75881_1_93"/>
          <p:cNvSpPr txBox="1"/>
          <p:nvPr/>
        </p:nvSpPr>
        <p:spPr>
          <a:xfrm>
            <a:off x="921218" y="1645530"/>
            <a:ext cx="76500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b="0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For all </a:t>
            </a:r>
            <a:r>
              <a:rPr b="1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non-academic questions</a:t>
            </a:r>
            <a:r>
              <a:rPr b="0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please submit a query: </a:t>
            </a:r>
            <a:r>
              <a:rPr b="1" i="0" lang="en-GB" sz="15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www.hyperiondev.com/support</a:t>
            </a:r>
            <a:br>
              <a:rPr b="1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1" i="0" sz="1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b="0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Report a </a:t>
            </a:r>
            <a:r>
              <a:rPr b="1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safeguarding</a:t>
            </a:r>
            <a:r>
              <a:rPr b="0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incident: </a:t>
            </a:r>
            <a:r>
              <a:rPr b="1" i="0" lang="en-GB" sz="15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www.hyperiondev.com/safeguardreporting</a:t>
            </a:r>
            <a:br>
              <a:rPr b="1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1" i="0" sz="1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b="0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 would love your </a:t>
            </a:r>
            <a:r>
              <a:rPr b="1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feedback</a:t>
            </a:r>
            <a:r>
              <a:rPr b="0" i="0" lang="en-GB" sz="15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on lectures: </a:t>
            </a:r>
            <a:r>
              <a:rPr b="1" i="0" lang="en-GB" sz="15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Feedback on Lectures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" name="Google Shape;82;g2c393f75881_1_93"/>
          <p:cNvCxnSpPr/>
          <p:nvPr/>
        </p:nvCxnSpPr>
        <p:spPr>
          <a:xfrm flipH="1" rot="10800000">
            <a:off x="682875" y="4757670"/>
            <a:ext cx="7599900" cy="108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3" name="Google Shape;83;g2c393f75881_1_9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150567" y="4850933"/>
            <a:ext cx="890168" cy="174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g2c393f75881_1_103"/>
          <p:cNvPicPr preferRelativeResize="0"/>
          <p:nvPr/>
        </p:nvPicPr>
        <p:blipFill rotWithShape="1">
          <a:blip r:embed="rId3">
            <a:alphaModFix/>
          </a:blip>
          <a:srcRect b="-24192" l="-1700" r="1698" t="62820"/>
          <a:stretch/>
        </p:blipFill>
        <p:spPr>
          <a:xfrm>
            <a:off x="-160222" y="-1"/>
            <a:ext cx="9304222" cy="33356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RL-WHITE.png" id="89" name="Google Shape;89;g2c393f75881_1_103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06709" y="3119010"/>
            <a:ext cx="1333621" cy="2166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g2c393f75881_1_103"/>
          <p:cNvSpPr txBox="1"/>
          <p:nvPr/>
        </p:nvSpPr>
        <p:spPr>
          <a:xfrm>
            <a:off x="1307688" y="2138450"/>
            <a:ext cx="65286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Guided Learning Hours</a:t>
            </a:r>
            <a:endParaRPr b="1" i="0" sz="1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1" lang="en-GB" sz="1300" u="none" cap="none" strike="noStrike">
                <a:solidFill>
                  <a:srgbClr val="57CEA0"/>
                </a:solidFill>
                <a:latin typeface="Montserrat"/>
                <a:ea typeface="Montserrat"/>
                <a:cs typeface="Montserrat"/>
                <a:sym typeface="Montserrat"/>
              </a:rPr>
              <a:t>By now, ideally you should have 7 GLHs per week accrued. Remember to attend any and all sessions for support, and to ensure you reach 112 GLHs by the close of your Skills Bootcamp.</a:t>
            </a:r>
            <a:endParaRPr b="1" i="1" sz="1300" u="none" cap="none" strike="noStrike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1" sz="1100" u="none" cap="none" strike="noStrike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1" sz="1100" u="none" cap="none" strike="noStrike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1" sz="1100" u="none" cap="none" strike="noStrike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g2c393f75881_1_103"/>
          <p:cNvSpPr txBox="1"/>
          <p:nvPr/>
        </p:nvSpPr>
        <p:spPr>
          <a:xfrm>
            <a:off x="509560" y="738275"/>
            <a:ext cx="81249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i="0" lang="en-GB" sz="41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Reminders!</a:t>
            </a:r>
            <a:endParaRPr b="1" i="0" sz="2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g2c393f75881_1_103"/>
          <p:cNvSpPr txBox="1"/>
          <p:nvPr/>
        </p:nvSpPr>
        <p:spPr>
          <a:xfrm rot="-5400000">
            <a:off x="8978656" y="4257160"/>
            <a:ext cx="125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GB" sz="900" u="none" cap="none" strike="noStrike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CONFIDENTIAL</a:t>
            </a:r>
            <a:endParaRPr b="0" i="0" sz="900" u="none" cap="none" strike="noStrike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2c393f75881_1_111"/>
          <p:cNvPicPr preferRelativeResize="0"/>
          <p:nvPr/>
        </p:nvPicPr>
        <p:blipFill rotWithShape="1">
          <a:blip r:embed="rId3">
            <a:alphaModFix/>
          </a:blip>
          <a:srcRect b="21763" l="-1700" r="1698" t="62820"/>
          <a:stretch/>
        </p:blipFill>
        <p:spPr>
          <a:xfrm>
            <a:off x="-160225" y="-1"/>
            <a:ext cx="9304226" cy="837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RL-WHITE.png" id="98" name="Google Shape;98;g2c393f75881_1_111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06709" y="3119010"/>
            <a:ext cx="1333621" cy="2166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2c393f75881_1_111"/>
          <p:cNvSpPr txBox="1"/>
          <p:nvPr/>
        </p:nvSpPr>
        <p:spPr>
          <a:xfrm>
            <a:off x="390410" y="89150"/>
            <a:ext cx="81249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GB" sz="35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Progression Criteria</a:t>
            </a:r>
            <a:endParaRPr b="1" i="0" sz="16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g2c393f75881_1_111"/>
          <p:cNvSpPr txBox="1"/>
          <p:nvPr/>
        </p:nvSpPr>
        <p:spPr>
          <a:xfrm rot="-5400000">
            <a:off x="8978656" y="4257160"/>
            <a:ext cx="125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GB" sz="900" u="none" cap="none" strike="noStrike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CONFIDENTIAL</a:t>
            </a:r>
            <a:endParaRPr b="0" i="0" sz="900" u="none" cap="none" strike="noStrike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01" name="Google Shape;101;g2c393f75881_1_111"/>
          <p:cNvSpPr txBox="1"/>
          <p:nvPr/>
        </p:nvSpPr>
        <p:spPr>
          <a:xfrm>
            <a:off x="180800" y="918775"/>
            <a:ext cx="8826600" cy="41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1: Initial Requirements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b="0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Complete 15 hours of Guided Learning Hours and the first four tasks within two weeks.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2: Mid-Course Progress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b="0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Software Engineering: Finish 14 tasks by week 8.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b="0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Science: Finish 13 tasks by week 8.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3: Post-Course Progress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b="0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Complete all mandatory tasks by 24th March 2024.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b="0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Record an Invitation to Interview within 4 weeks of course completion, or by 30th March 2024.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b="0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Achieve 112 GLH by 24th March 2024.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4: Employability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b="0" i="0" lang="en-GB" sz="1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Record a Final Job Outcome within 12 weeks of graduation, or by 23rd September 2024.</a:t>
            </a:r>
            <a:endParaRPr b="0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2c3911a11e4_1_313"/>
          <p:cNvPicPr preferRelativeResize="0"/>
          <p:nvPr/>
        </p:nvPicPr>
        <p:blipFill rotWithShape="1">
          <a:blip r:embed="rId4">
            <a:alphaModFix/>
          </a:blip>
          <a:srcRect b="0" l="0" r="0" t="30099"/>
          <a:stretch/>
        </p:blipFill>
        <p:spPr>
          <a:xfrm>
            <a:off x="7154825" y="4576575"/>
            <a:ext cx="1885052" cy="45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2c3911a11e4_1_313"/>
          <p:cNvSpPr txBox="1"/>
          <p:nvPr/>
        </p:nvSpPr>
        <p:spPr>
          <a:xfrm>
            <a:off x="307625" y="1751100"/>
            <a:ext cx="5943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GB" sz="32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Boolean Expressions</a:t>
            </a:r>
            <a:endParaRPr b="0" i="0" sz="17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2c3911a11e4_1_313"/>
          <p:cNvSpPr txBox="1"/>
          <p:nvPr/>
        </p:nvSpPr>
        <p:spPr>
          <a:xfrm>
            <a:off x="307625" y="2428200"/>
            <a:ext cx="4897800" cy="12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lang="en-GB" sz="18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Relational operators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lang="en-GB" sz="18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Logical Operators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lang="en-GB" sz="18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Truth Tables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3911a11e4_1_0"/>
          <p:cNvSpPr/>
          <p:nvPr/>
        </p:nvSpPr>
        <p:spPr>
          <a:xfrm>
            <a:off x="834450" y="2954775"/>
            <a:ext cx="2558100" cy="151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2c3911a11e4_1_0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5" name="Google Shape;115;g2c3911a11e4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g2c3911a11e4_1_0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17" name="Google Shape;117;g2c3911a11e4_1_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g2c3911a11e4_1_0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2c3911a11e4_1_0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Relational Operators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g2c3911a11e4_1_0"/>
          <p:cNvSpPr txBox="1"/>
          <p:nvPr/>
        </p:nvSpPr>
        <p:spPr>
          <a:xfrm>
            <a:off x="1100300" y="1618363"/>
            <a:ext cx="714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 are focusing on the type </a:t>
            </a:r>
            <a:r>
              <a:rPr b="1" lang="en-GB" sz="1800">
                <a:solidFill>
                  <a:schemeClr val="dk2"/>
                </a:solidFill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bool</a:t>
            </a:r>
            <a:r>
              <a:rPr b="1" lang="en-GB" sz="1800">
                <a:solidFill>
                  <a:schemeClr val="dk2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or </a:t>
            </a:r>
            <a:r>
              <a:rPr b="1" lang="en-GB" sz="1800">
                <a:solidFill>
                  <a:schemeClr val="dk2"/>
                </a:solidFill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boolean</a:t>
            </a:r>
            <a:endParaRPr b="1" sz="1800">
              <a:solidFill>
                <a:schemeClr val="dk2"/>
              </a:solidFill>
              <a:highlight>
                <a:schemeClr val="accent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g2c3911a11e4_1_0"/>
          <p:cNvSpPr txBox="1"/>
          <p:nvPr/>
        </p:nvSpPr>
        <p:spPr>
          <a:xfrm>
            <a:off x="1100300" y="2039325"/>
            <a:ext cx="714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Bool can either be </a:t>
            </a:r>
            <a:r>
              <a:rPr lang="en-GB" sz="1800">
                <a:solidFill>
                  <a:schemeClr val="dk2"/>
                </a:solidFill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True (1)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or </a:t>
            </a:r>
            <a:r>
              <a:rPr lang="en-GB" sz="1800">
                <a:solidFill>
                  <a:schemeClr val="dk2"/>
                </a:solidFill>
                <a:highlight>
                  <a:srgbClr val="E69138"/>
                </a:highlight>
                <a:latin typeface="Montserrat"/>
                <a:ea typeface="Montserrat"/>
                <a:cs typeface="Montserrat"/>
                <a:sym typeface="Montserrat"/>
              </a:rPr>
              <a:t>False (0)</a:t>
            </a:r>
            <a:endParaRPr b="1" sz="1800">
              <a:solidFill>
                <a:schemeClr val="dk2"/>
              </a:solidFill>
              <a:highlight>
                <a:srgbClr val="E6913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g2c3911a11e4_1_0"/>
          <p:cNvSpPr/>
          <p:nvPr/>
        </p:nvSpPr>
        <p:spPr>
          <a:xfrm>
            <a:off x="2243425" y="3221500"/>
            <a:ext cx="989100" cy="930300"/>
          </a:xfrm>
          <a:prstGeom prst="sun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2c3911a11e4_1_0"/>
          <p:cNvSpPr/>
          <p:nvPr/>
        </p:nvSpPr>
        <p:spPr>
          <a:xfrm>
            <a:off x="1001700" y="3173650"/>
            <a:ext cx="684000" cy="1026000"/>
          </a:xfrm>
          <a:prstGeom prst="mo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2c3911a11e4_1_0"/>
          <p:cNvSpPr txBox="1"/>
          <p:nvPr/>
        </p:nvSpPr>
        <p:spPr>
          <a:xfrm>
            <a:off x="1559475" y="3529325"/>
            <a:ext cx="5883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25" name="Google Shape;125;g2c3911a11e4_1_0"/>
          <p:cNvSpPr/>
          <p:nvPr/>
        </p:nvSpPr>
        <p:spPr>
          <a:xfrm>
            <a:off x="1511625" y="3467800"/>
            <a:ext cx="684000" cy="437700"/>
          </a:xfrm>
          <a:prstGeom prst="mathNotEqual">
            <a:avLst>
              <a:gd fmla="val 23520" name="adj1"/>
              <a:gd fmla="val 6600000" name="adj2"/>
              <a:gd fmla="val 1176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" name="Google Shape;126;g2c3911a11e4_1_0"/>
          <p:cNvSpPr/>
          <p:nvPr/>
        </p:nvSpPr>
        <p:spPr>
          <a:xfrm>
            <a:off x="4844475" y="3221500"/>
            <a:ext cx="989100" cy="930300"/>
          </a:xfrm>
          <a:prstGeom prst="sun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c3911a11e4_1_0"/>
          <p:cNvSpPr/>
          <p:nvPr/>
        </p:nvSpPr>
        <p:spPr>
          <a:xfrm>
            <a:off x="6898300" y="3214625"/>
            <a:ext cx="989100" cy="930300"/>
          </a:xfrm>
          <a:prstGeom prst="sun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2c3911a11e4_1_0"/>
          <p:cNvSpPr/>
          <p:nvPr/>
        </p:nvSpPr>
        <p:spPr>
          <a:xfrm>
            <a:off x="6114750" y="3529325"/>
            <a:ext cx="588300" cy="492600"/>
          </a:xfrm>
          <a:prstGeom prst="mathEqual">
            <a:avLst>
              <a:gd fmla="val 23520" name="adj1"/>
              <a:gd fmla="val 1176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c3911a11e4_1_0"/>
          <p:cNvSpPr/>
          <p:nvPr/>
        </p:nvSpPr>
        <p:spPr>
          <a:xfrm>
            <a:off x="3857625" y="2667500"/>
            <a:ext cx="131400" cy="19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2c3911a11e4_1_0"/>
          <p:cNvSpPr txBox="1"/>
          <p:nvPr/>
        </p:nvSpPr>
        <p:spPr>
          <a:xfrm>
            <a:off x="748850" y="96997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Relational operators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– two operands can be any type, but the resultant expression evaluates to a boolean value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c5d3bab1ff_0_44"/>
          <p:cNvSpPr/>
          <p:nvPr/>
        </p:nvSpPr>
        <p:spPr>
          <a:xfrm>
            <a:off x="834450" y="2954775"/>
            <a:ext cx="2558100" cy="151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2c5d3bab1ff_0_44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7" name="Google Shape;137;g2c5d3bab1ff_0_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" name="Google Shape;138;g2c5d3bab1ff_0_44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39" name="Google Shape;139;g2c5d3bab1ff_0_4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0" name="Google Shape;140;g2c5d3bab1ff_0_44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" name="Google Shape;141;g2c5d3bab1ff_0_44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Relational Operators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g2c5d3bab1ff_0_44"/>
          <p:cNvSpPr txBox="1"/>
          <p:nvPr/>
        </p:nvSpPr>
        <p:spPr>
          <a:xfrm>
            <a:off x="1559475" y="3529325"/>
            <a:ext cx="5883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3" name="Google Shape;143;g2c5d3bab1ff_0_44"/>
          <p:cNvSpPr txBox="1"/>
          <p:nvPr/>
        </p:nvSpPr>
        <p:spPr>
          <a:xfrm>
            <a:off x="748850" y="969975"/>
            <a:ext cx="7843500" cy="30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The relational operators are operators that perform comparisons; we are trying to see 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how two values relate to each other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 Specifically, we question whether or not two values are related to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each other in a particular way. 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If they are indeed related to each other in that way, the expression evaluates to </a:t>
            </a:r>
            <a:r>
              <a:rPr b="1" lang="en-GB" sz="1800">
                <a:solidFill>
                  <a:schemeClr val="dk2"/>
                </a:solidFill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 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if the two values are not related to each other in that way, then the expression evaluates to </a:t>
            </a:r>
            <a:r>
              <a:rPr b="1" lang="en-GB" sz="1800">
                <a:solidFill>
                  <a:schemeClr val="dk2"/>
                </a:solidFill>
                <a:highlight>
                  <a:srgbClr val="E06666"/>
                </a:highlight>
                <a:latin typeface="Montserrat"/>
                <a:ea typeface="Montserrat"/>
                <a:cs typeface="Montserrat"/>
                <a:sym typeface="Montserrat"/>
              </a:rPr>
              <a:t>false</a:t>
            </a: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c5d3bab1ff_0_68"/>
          <p:cNvSpPr/>
          <p:nvPr/>
        </p:nvSpPr>
        <p:spPr>
          <a:xfrm>
            <a:off x="834450" y="2954775"/>
            <a:ext cx="2558100" cy="151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2c5d3bab1ff_0_68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0" name="Google Shape;150;g2c5d3bab1ff_0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Google Shape;151;g2c5d3bab1ff_0_6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52" name="Google Shape;152;g2c5d3bab1ff_0_6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" name="Google Shape;153;g2c5d3bab1ff_0_68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4" name="Google Shape;154;g2c5d3bab1ff_0_68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Relational Operators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" name="Google Shape;155;g2c5d3bab1ff_0_68"/>
          <p:cNvSpPr txBox="1"/>
          <p:nvPr/>
        </p:nvSpPr>
        <p:spPr>
          <a:xfrm>
            <a:off x="1559475" y="3529325"/>
            <a:ext cx="5883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6" name="Google Shape;156;g2c5d3bab1ff_0_68"/>
          <p:cNvSpPr txBox="1"/>
          <p:nvPr/>
        </p:nvSpPr>
        <p:spPr>
          <a:xfrm>
            <a:off x="1655225" y="1354275"/>
            <a:ext cx="6497700" cy="23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Montserrat"/>
              <a:buChar char="●"/>
            </a:pPr>
            <a:r>
              <a:rPr b="1"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&lt; </a:t>
            </a:r>
            <a:r>
              <a:rPr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(less than)</a:t>
            </a:r>
            <a:endParaRPr sz="23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Montserrat"/>
              <a:buChar char="●"/>
            </a:pPr>
            <a:r>
              <a:rPr b="1"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&gt; </a:t>
            </a:r>
            <a:r>
              <a:rPr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(greater than)</a:t>
            </a:r>
            <a:endParaRPr sz="23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Montserrat"/>
              <a:buChar char="●"/>
            </a:pPr>
            <a:r>
              <a:rPr b="1"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&lt;=</a:t>
            </a:r>
            <a:r>
              <a:rPr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(less than or equal to)</a:t>
            </a:r>
            <a:endParaRPr sz="23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Montserrat"/>
              <a:buChar char="●"/>
            </a:pPr>
            <a:r>
              <a:rPr b="1"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&gt;= </a:t>
            </a:r>
            <a:r>
              <a:rPr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(greater than or equal to)</a:t>
            </a:r>
            <a:endParaRPr sz="23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Montserrat"/>
              <a:buChar char="●"/>
            </a:pPr>
            <a:r>
              <a:rPr b="1"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==</a:t>
            </a:r>
            <a:r>
              <a:rPr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(are equal)</a:t>
            </a:r>
            <a:endParaRPr sz="23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Montserrat"/>
              <a:buChar char="●"/>
            </a:pPr>
            <a:r>
              <a:rPr b="1"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!= </a:t>
            </a:r>
            <a:r>
              <a:rPr lang="en-GB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(are not equal)</a:t>
            </a:r>
            <a:endParaRPr sz="23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highlight>
                  <a:srgbClr val="FF9900"/>
                </a:highlight>
                <a:latin typeface="Montserrat"/>
                <a:ea typeface="Montserrat"/>
                <a:cs typeface="Montserrat"/>
                <a:sym typeface="Montserrat"/>
              </a:rPr>
              <a:t>Do not confuse </a:t>
            </a:r>
            <a:r>
              <a:rPr b="1" lang="en-GB" sz="1800">
                <a:solidFill>
                  <a:schemeClr val="dk2"/>
                </a:solidFill>
                <a:highlight>
                  <a:srgbClr val="FF9900"/>
                </a:highlight>
                <a:latin typeface="Montserrat"/>
                <a:ea typeface="Montserrat"/>
                <a:cs typeface="Montserrat"/>
                <a:sym typeface="Montserrat"/>
              </a:rPr>
              <a:t>=</a:t>
            </a:r>
            <a:r>
              <a:rPr lang="en-GB" sz="1800">
                <a:solidFill>
                  <a:schemeClr val="dk2"/>
                </a:solidFill>
                <a:highlight>
                  <a:srgbClr val="FF9900"/>
                </a:highlight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-GB" sz="1800">
                <a:solidFill>
                  <a:schemeClr val="dk2"/>
                </a:solidFill>
                <a:highlight>
                  <a:srgbClr val="FF9900"/>
                </a:highlight>
                <a:latin typeface="Montserrat"/>
                <a:ea typeface="Montserrat"/>
                <a:cs typeface="Montserrat"/>
                <a:sym typeface="Montserrat"/>
              </a:rPr>
              <a:t>==</a:t>
            </a:r>
            <a:r>
              <a:rPr lang="en-GB" sz="1800">
                <a:solidFill>
                  <a:schemeClr val="dk2"/>
                </a:solidFill>
                <a:highlight>
                  <a:srgbClr val="FF9900"/>
                </a:highlight>
                <a:latin typeface="Montserrat"/>
                <a:ea typeface="Montserrat"/>
                <a:cs typeface="Montserrat"/>
                <a:sym typeface="Montserrat"/>
              </a:rPr>
              <a:t> when you write your code!!!</a:t>
            </a:r>
            <a:endParaRPr sz="1800">
              <a:solidFill>
                <a:schemeClr val="dk2"/>
              </a:solidFill>
              <a:highlight>
                <a:srgbClr val="FF9900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g2c5d3bab1ff_0_68"/>
          <p:cNvSpPr txBox="1"/>
          <p:nvPr/>
        </p:nvSpPr>
        <p:spPr>
          <a:xfrm>
            <a:off x="2003975" y="3611400"/>
            <a:ext cx="58002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These are Binary operators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